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4"/>
  </p:notesMasterIdLst>
  <p:handoutMasterIdLst>
    <p:handoutMasterId r:id="rId45"/>
  </p:handoutMasterIdLst>
  <p:sldIdLst>
    <p:sldId id="264" r:id="rId2"/>
    <p:sldId id="346" r:id="rId3"/>
    <p:sldId id="334" r:id="rId4"/>
    <p:sldId id="279" r:id="rId5"/>
    <p:sldId id="280" r:id="rId6"/>
    <p:sldId id="281" r:id="rId7"/>
    <p:sldId id="282" r:id="rId8"/>
    <p:sldId id="283" r:id="rId9"/>
    <p:sldId id="284" r:id="rId10"/>
    <p:sldId id="285" r:id="rId11"/>
    <p:sldId id="308" r:id="rId12"/>
    <p:sldId id="309" r:id="rId13"/>
    <p:sldId id="286" r:id="rId14"/>
    <p:sldId id="287" r:id="rId15"/>
    <p:sldId id="288" r:id="rId16"/>
    <p:sldId id="289" r:id="rId17"/>
    <p:sldId id="290" r:id="rId18"/>
    <p:sldId id="291" r:id="rId19"/>
    <p:sldId id="292" r:id="rId20"/>
    <p:sldId id="293" r:id="rId21"/>
    <p:sldId id="345" r:id="rId22"/>
    <p:sldId id="294" r:id="rId23"/>
    <p:sldId id="295" r:id="rId24"/>
    <p:sldId id="296" r:id="rId25"/>
    <p:sldId id="297" r:id="rId26"/>
    <p:sldId id="300" r:id="rId27"/>
    <p:sldId id="302" r:id="rId28"/>
    <p:sldId id="336" r:id="rId29"/>
    <p:sldId id="314" r:id="rId30"/>
    <p:sldId id="304" r:id="rId31"/>
    <p:sldId id="305" r:id="rId32"/>
    <p:sldId id="306" r:id="rId33"/>
    <p:sldId id="307" r:id="rId34"/>
    <p:sldId id="332" r:id="rId35"/>
    <p:sldId id="272" r:id="rId36"/>
    <p:sldId id="325" r:id="rId37"/>
    <p:sldId id="343" r:id="rId38"/>
    <p:sldId id="333" r:id="rId39"/>
    <p:sldId id="322" r:id="rId40"/>
    <p:sldId id="340" r:id="rId41"/>
    <p:sldId id="341" r:id="rId42"/>
    <p:sldId id="310" r:id="rId43"/>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78" d="100"/>
          <a:sy n="78" d="100"/>
        </p:scale>
        <p:origin x="159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a:t>Python</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a:xfrm>
            <a:off x="1115616" y="5661248"/>
            <a:ext cx="6400800" cy="551554"/>
          </a:xfrm>
        </p:spPr>
        <p:txBody>
          <a:bodyPr/>
          <a:lstStyle/>
          <a:p>
            <a:pPr eaLnBrk="1" hangingPunct="1"/>
            <a:r>
              <a:rPr lang="fr-FR" altLang="fr-FR" dirty="0"/>
              <a:t>Introduction</a:t>
            </a:r>
          </a:p>
        </p:txBody>
      </p:sp>
      <p:sp>
        <p:nvSpPr>
          <p:cNvPr id="3" name="ZoneTexte 2"/>
          <p:cNvSpPr txBox="1"/>
          <p:nvPr/>
        </p:nvSpPr>
        <p:spPr>
          <a:xfrm>
            <a:off x="2107222" y="1120676"/>
            <a:ext cx="4929555" cy="1200329"/>
          </a:xfrm>
          <a:prstGeom prst="rect">
            <a:avLst/>
          </a:prstGeom>
          <a:noFill/>
        </p:spPr>
        <p:txBody>
          <a:bodyPr wrap="none" rtlCol="0">
            <a:spAutoFit/>
          </a:bodyPr>
          <a:lstStyle/>
          <a:p>
            <a:pPr algn="ctr"/>
            <a:r>
              <a:rPr lang="fr-FR" sz="3600" dirty="0"/>
              <a:t>Large </a:t>
            </a:r>
            <a:r>
              <a:rPr lang="fr-FR" sz="3600" dirty="0" err="1"/>
              <a:t>Language</a:t>
            </a:r>
            <a:r>
              <a:rPr lang="fr-FR" sz="3600" dirty="0"/>
              <a:t> Model</a:t>
            </a:r>
          </a:p>
          <a:p>
            <a:pPr algn="ctr"/>
            <a:r>
              <a:rPr lang="fr-FR" sz="3600" dirty="0"/>
              <a:t>RAG</a:t>
            </a:r>
          </a:p>
        </p:txBody>
      </p:sp>
      <p:pic>
        <p:nvPicPr>
          <p:cNvPr id="4" name="Image 3">
            <a:extLst>
              <a:ext uri="{FF2B5EF4-FFF2-40B4-BE49-F238E27FC236}">
                <a16:creationId xmlns:a16="http://schemas.microsoft.com/office/drawing/2014/main" id="{352C0B44-A72F-4C23-DF0D-20BA9F6FF008}"/>
              </a:ext>
            </a:extLst>
          </p:cNvPr>
          <p:cNvPicPr>
            <a:picLocks noChangeAspect="1"/>
          </p:cNvPicPr>
          <p:nvPr/>
        </p:nvPicPr>
        <p:blipFill>
          <a:blip r:embed="rId2"/>
          <a:stretch>
            <a:fillRect/>
          </a:stretch>
        </p:blipFill>
        <p:spPr>
          <a:xfrm>
            <a:off x="2390056" y="2852936"/>
            <a:ext cx="3851920" cy="24631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9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Turing</a:t>
            </a:r>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humaine</a:t>
            </a:r>
          </a:p>
          <a:p>
            <a:pPr lvl="1"/>
            <a:r>
              <a:rPr lang="fr-FR" dirty="0"/>
              <a:t>Ce test consiste à mettre un humain en confrontation verbale à l’aveugle avec un ordinateur et un autre humain</a:t>
            </a:r>
          </a:p>
          <a:p>
            <a:pPr lvl="1"/>
            <a:r>
              <a:rPr lang="fr-FR" dirty="0"/>
              <a:t>Si la personne qui engage les conversations n’est pas capable de dire lequel de ses interlocuteurs est un ordinateur, on peut considérer que le logiciel de l’ordinateur a passé avec succès le test</a:t>
            </a:r>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93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p:txBody>
          <a:bodyPr/>
          <a:lstStyle/>
          <a:p>
            <a:r>
              <a:rPr lang="fr-FR" dirty="0"/>
              <a:t>Dans cet exemple les images ont été annotés par un expert avec leur catégorie</a:t>
            </a:r>
          </a:p>
          <a:p>
            <a:pPr lvl="1"/>
            <a:r>
              <a:rPr lang="fr-FR" dirty="0"/>
              <a:t>La machine apprend puis prédit</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3384A-7269-9F59-115F-B5484D97FBA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87D26D8-A7C7-40ED-1688-D8CCCE1AEAB8}"/>
              </a:ext>
            </a:extLst>
          </p:cNvPr>
          <p:cNvSpPr>
            <a:spLocks noGrp="1"/>
          </p:cNvSpPr>
          <p:nvPr>
            <p:ph idx="1"/>
          </p:nvPr>
        </p:nvSpPr>
        <p:spPr/>
        <p:txBody>
          <a:bodyPr/>
          <a:lstStyle/>
          <a:p>
            <a:pPr algn="ctr"/>
            <a:r>
              <a:rPr lang="fr-FR" dirty="0" err="1"/>
              <a:t>Retrieval-augmented</a:t>
            </a:r>
            <a:r>
              <a:rPr lang="fr-FR" dirty="0"/>
              <a:t> </a:t>
            </a:r>
            <a:r>
              <a:rPr lang="fr-FR" dirty="0" err="1"/>
              <a:t>generation</a:t>
            </a:r>
            <a:endParaRPr lang="fr-FR" dirty="0"/>
          </a:p>
          <a:p>
            <a:pPr algn="ctr"/>
            <a:r>
              <a:rPr lang="fr-FR"/>
              <a:t>Génération augmentée de récupération</a:t>
            </a:r>
          </a:p>
          <a:p>
            <a:endParaRPr lang="fr-FR"/>
          </a:p>
        </p:txBody>
      </p:sp>
    </p:spTree>
    <p:extLst>
      <p:ext uri="{BB962C8B-B14F-4D97-AF65-F5344CB8AC3E}">
        <p14:creationId xmlns:p14="http://schemas.microsoft.com/office/powerpoint/2010/main" val="549702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628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01008"/>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3" name="Espace réservé du contenu 2"/>
          <p:cNvSpPr>
            <a:spLocks noGrp="1"/>
          </p:cNvSpPr>
          <p:nvPr>
            <p:ph idx="1"/>
          </p:nvPr>
        </p:nvSpPr>
        <p:spPr/>
        <p:txBody>
          <a:bodyPr/>
          <a:lstStyle/>
          <a:p>
            <a:r>
              <a:rPr lang="fr-FR" dirty="0"/>
              <a:t>Imaginez que vous voulez savoir si vous payez trop cher votre loyer</a:t>
            </a:r>
          </a:p>
          <a:p>
            <a:r>
              <a:rPr lang="fr-FR" dirty="0"/>
              <a:t>Vous 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3545487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Graphique</a:t>
            </a:r>
          </a:p>
        </p:txBody>
      </p:sp>
      <p:sp>
        <p:nvSpPr>
          <p:cNvPr id="3" name="Espace réservé du contenu 2"/>
          <p:cNvSpPr>
            <a:spLocks noGrp="1"/>
          </p:cNvSpPr>
          <p:nvPr>
            <p:ph idx="1"/>
          </p:nvPr>
        </p:nvSpPr>
        <p:spPr/>
        <p:txBody>
          <a:bodyPr/>
          <a:lstStyle/>
          <a:p>
            <a:r>
              <a:rPr lang="fr-FR" dirty="0"/>
              <a:t>Surface / Loyer</a:t>
            </a:r>
          </a:p>
        </p:txBody>
      </p:sp>
      <p:pic>
        <p:nvPicPr>
          <p:cNvPr id="1028" name="Picture 4" descr="Le loyer mensuel en fonction de la surface du lo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688632" cy="393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3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Régression linéaire</a:t>
            </a:r>
          </a:p>
        </p:txBody>
      </p:sp>
      <p:sp>
        <p:nvSpPr>
          <p:cNvPr id="3" name="Espace réservé du contenu 2"/>
          <p:cNvSpPr>
            <a:spLocks noGrp="1"/>
          </p:cNvSpPr>
          <p:nvPr>
            <p:ph idx="1"/>
          </p:nvPr>
        </p:nvSpPr>
        <p:spPr/>
        <p:txBody>
          <a:bodyPr/>
          <a:lstStyle/>
          <a:p>
            <a:r>
              <a:rPr lang="fr-FR" dirty="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a:t>
            </a:r>
          </a:p>
        </p:txBody>
      </p:sp>
      <p:sp>
        <p:nvSpPr>
          <p:cNvPr id="3" name="Espace réservé du contenu 2"/>
          <p:cNvSpPr>
            <a:spLocks noGrp="1"/>
          </p:cNvSpPr>
          <p:nvPr>
            <p:ph idx="1"/>
          </p:nvPr>
        </p:nvSpPr>
        <p:spPr/>
        <p:txBody>
          <a:bodyPr/>
          <a:lstStyle/>
          <a:p>
            <a:r>
              <a:rPr lang="fr-FR" dirty="0"/>
              <a:t>Une autre distinction qui vous aidera dans le choix d'un algorithme de machine </a:t>
            </a:r>
            <a:r>
              <a:rPr lang="fr-FR" dirty="0" err="1"/>
              <a:t>learning</a:t>
            </a:r>
            <a:r>
              <a:rPr lang="fr-FR" dirty="0"/>
              <a:t> est le type de sortie que l'on attend de notre programme</a:t>
            </a:r>
          </a:p>
          <a:p>
            <a:pPr lvl="1"/>
            <a:r>
              <a:rPr lang="fr-FR" dirty="0"/>
              <a:t>Est-ce une valeur continue (un nombre)</a:t>
            </a:r>
          </a:p>
          <a:p>
            <a:pPr lvl="1"/>
            <a:r>
              <a:rPr lang="fr-FR" dirty="0"/>
              <a:t>ou bien une valeur discrète (une catégorie) ?</a:t>
            </a:r>
          </a:p>
          <a:p>
            <a:r>
              <a:rPr lang="fr-FR" dirty="0"/>
              <a:t>Le premier cas est appelé une régression, le second une classification</a:t>
            </a:r>
          </a:p>
        </p:txBody>
      </p:sp>
      <p:pic>
        <p:nvPicPr>
          <p:cNvPr id="1026" name="Picture 2" descr="Illustration de la différence entre régression e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591645"/>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67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a:t>etc</a:t>
            </a:r>
            <a:r>
              <a:rPr lang="fr-FR" dirty="0"/>
              <a:t>)</a:t>
            </a:r>
          </a:p>
          <a:p>
            <a:r>
              <a:rPr lang="fr-FR" dirty="0"/>
              <a:t>L’être humain est quasiment incapable d’écrire l’algorithme</a:t>
            </a:r>
          </a:p>
          <a:p>
            <a:r>
              <a:rPr lang="fr-FR" dirty="0"/>
              <a:t>Pour cela, il va d'abord falloir lui entrer un jeu de données d'exemples afin qu'il puisse s'entraîner et s'améliorer, d'où le mot apprentissage</a:t>
            </a:r>
          </a:p>
          <a:p>
            <a:r>
              <a:rPr lang="fr-FR" dirty="0"/>
              <a:t>Ce jeu de données s'appelle le training set</a:t>
            </a:r>
          </a:p>
          <a:p>
            <a:endParaRPr lang="fr-FR" dirty="0"/>
          </a:p>
        </p:txBody>
      </p:sp>
    </p:spTree>
    <p:extLst>
      <p:ext uri="{BB962C8B-B14F-4D97-AF65-F5344CB8AC3E}">
        <p14:creationId xmlns:p14="http://schemas.microsoft.com/office/powerpoint/2010/main" val="3013364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du modèle</a:t>
            </a:r>
          </a:p>
        </p:txBody>
      </p:sp>
      <p:pic>
        <p:nvPicPr>
          <p:cNvPr id="4" name="Espace réservé du contenu 3"/>
          <p:cNvPicPr>
            <a:picLocks noGrp="1" noChangeAspect="1"/>
          </p:cNvPicPr>
          <p:nvPr>
            <p:ph idx="1"/>
          </p:nvPr>
        </p:nvPicPr>
        <p:blipFill>
          <a:blip r:embed="rId2"/>
          <a:stretch>
            <a:fillRect/>
          </a:stretch>
        </p:blipFill>
        <p:spPr>
          <a:xfrm>
            <a:off x="1338263" y="1466056"/>
            <a:ext cx="6448425" cy="4933950"/>
          </a:xfrm>
          <a:prstGeom prst="rect">
            <a:avLst/>
          </a:prstGeom>
        </p:spPr>
      </p:pic>
    </p:spTree>
    <p:extLst>
      <p:ext uri="{BB962C8B-B14F-4D97-AF65-F5344CB8AC3E}">
        <p14:creationId xmlns:p14="http://schemas.microsoft.com/office/powerpoint/2010/main" val="1738797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680"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1" y="1873856"/>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217264" y="1851422"/>
            <a:ext cx="4670318" cy="3780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5190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2019</a:t>
            </a:r>
          </a:p>
        </p:txBody>
      </p:sp>
      <p:pic>
        <p:nvPicPr>
          <p:cNvPr id="1036" name="Picture 12">
            <a:extLst>
              <a:ext uri="{FF2B5EF4-FFF2-40B4-BE49-F238E27FC236}">
                <a16:creationId xmlns:a16="http://schemas.microsoft.com/office/drawing/2014/main" id="{CC81630E-520F-4640-A4D7-4C649ED0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07" y="1851422"/>
            <a:ext cx="5938352" cy="340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34" y="2089516"/>
            <a:ext cx="1304594" cy="108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arbre (MLP)</a:t>
            </a:r>
          </a:p>
          <a:p>
            <a:pPr lvl="1"/>
            <a:r>
              <a:rPr lang="fr-FR" dirty="0"/>
              <a:t>En graphe (plus complexe)</a:t>
            </a:r>
          </a:p>
          <a:p>
            <a:pPr lvl="1"/>
            <a:r>
              <a:rPr lang="fr-FR" dirty="0"/>
              <a:t>Poids multiples</a:t>
            </a:r>
          </a:p>
          <a:p>
            <a:r>
              <a:rPr lang="fr-FR" dirty="0"/>
              <a:t>Très couteux</a:t>
            </a:r>
          </a:p>
          <a:p>
            <a:pPr lvl="1"/>
            <a:r>
              <a:rPr lang="fr-FR" dirty="0"/>
              <a:t>Mais donne de très bon résultats</a:t>
            </a:r>
          </a:p>
          <a:p>
            <a:pPr lvl="1"/>
            <a:r>
              <a:rPr lang="fr-FR" dirty="0"/>
              <a:t>Maitrise l’addition sur 4 bits avec 145 neurones et 100 itérations</a:t>
            </a:r>
          </a:p>
          <a:p>
            <a:r>
              <a:rPr lang="fr-FR" dirty="0" err="1"/>
              <a:t>Backpropagation</a:t>
            </a:r>
            <a:r>
              <a:rPr lang="fr-FR" dirty="0"/>
              <a:t> complexe</a:t>
            </a:r>
          </a:p>
          <a:p>
            <a:pPr lvl="1"/>
            <a:r>
              <a:rPr lang="fr-FR" dirty="0"/>
              <a:t>Basé sur la répartition de l'erreurs sur les poids et la pente de la courbe de la fonction d'activation (</a:t>
            </a:r>
            <a:r>
              <a:rPr lang="fr-FR" dirty="0" err="1"/>
              <a:t>derivée</a:t>
            </a:r>
            <a:r>
              <a:rPr lang="fr-FR" dirty="0"/>
              <a:t>)</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D6331-FA6A-4ED1-909A-5002ED680318}"/>
              </a:ext>
            </a:extLst>
          </p:cNvPr>
          <p:cNvSpPr>
            <a:spLocks noGrp="1"/>
          </p:cNvSpPr>
          <p:nvPr>
            <p:ph type="title"/>
          </p:nvPr>
        </p:nvSpPr>
        <p:spPr/>
        <p:txBody>
          <a:bodyPr/>
          <a:lstStyle/>
          <a:p>
            <a:endParaRPr lang="fr-FR"/>
          </a:p>
        </p:txBody>
      </p:sp>
      <p:pic>
        <p:nvPicPr>
          <p:cNvPr id="1030" name="Picture 6" descr="Introduction au deep learning avec Tensorflow | Machine Learning lab">
            <a:extLst>
              <a:ext uri="{FF2B5EF4-FFF2-40B4-BE49-F238E27FC236}">
                <a16:creationId xmlns:a16="http://schemas.microsoft.com/office/drawing/2014/main" id="{DC8127FD-9812-4BB5-A5F9-577769DF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7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3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Yann Le </a:t>
            </a:r>
            <a:r>
              <a:rPr lang="fr-FR" dirty="0" err="1"/>
              <a:t>Cun</a:t>
            </a:r>
            <a:endParaRPr lang="fr-FR" dirty="0"/>
          </a:p>
        </p:txBody>
      </p:sp>
      <p:sp>
        <p:nvSpPr>
          <p:cNvPr id="3" name="Espace réservé du contenu 2"/>
          <p:cNvSpPr>
            <a:spLocks noGrp="1"/>
          </p:cNvSpPr>
          <p:nvPr>
            <p:ph idx="1"/>
          </p:nvPr>
        </p:nvSpPr>
        <p:spPr/>
        <p:txBody>
          <a:bodyPr/>
          <a:lstStyle/>
          <a:p>
            <a:r>
              <a:rPr lang="fr-FR" dirty="0"/>
              <a:t>Co-inventeur de l’apprentissage profond</a:t>
            </a:r>
          </a:p>
          <a:p>
            <a:pPr lvl="1"/>
            <a:r>
              <a:rPr lang="fr-FR" dirty="0"/>
              <a:t>Prix Turing</a:t>
            </a:r>
          </a:p>
          <a:p>
            <a:pPr lvl="1"/>
            <a:r>
              <a:rPr lang="fr-FR" dirty="0"/>
              <a:t>Inventeur des CNN</a:t>
            </a:r>
          </a:p>
          <a:p>
            <a:r>
              <a:rPr lang="fr-FR" dirty="0"/>
              <a:t>Directeur de Facebook AI</a:t>
            </a:r>
          </a:p>
        </p:txBody>
      </p:sp>
      <p:pic>
        <p:nvPicPr>
          <p:cNvPr id="1026" name="Picture 2" descr="Yann LeCun - 2018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71" y="2204864"/>
            <a:ext cx="3596935" cy="41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35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François Chollet</a:t>
            </a:r>
            <a:endParaRPr lang="fr-FR" dirty="0"/>
          </a:p>
        </p:txBody>
      </p:sp>
      <p:sp>
        <p:nvSpPr>
          <p:cNvPr id="3" name="Espace réservé du contenu 2"/>
          <p:cNvSpPr>
            <a:spLocks noGrp="1"/>
          </p:cNvSpPr>
          <p:nvPr>
            <p:ph idx="1"/>
          </p:nvPr>
        </p:nvSpPr>
        <p:spPr/>
        <p:txBody>
          <a:bodyPr/>
          <a:lstStyle/>
          <a:p>
            <a:r>
              <a:rPr lang="fr-FR" dirty="0"/>
              <a:t>Chef de projet Google </a:t>
            </a:r>
            <a:r>
              <a:rPr lang="fr-FR" dirty="0" err="1"/>
              <a:t>TensorFlow</a:t>
            </a:r>
            <a:endParaRPr lang="fr-FR" dirty="0"/>
          </a:p>
          <a:p>
            <a:r>
              <a:rPr lang="fr-FR" dirty="0"/>
              <a:t>Inventeur de </a:t>
            </a:r>
            <a:r>
              <a:rPr lang="fr-FR" dirty="0" err="1"/>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266" y="1696525"/>
            <a:ext cx="1827194" cy="1827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803" y="3766908"/>
            <a:ext cx="990061" cy="9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1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2" y="2186862"/>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53" y="3667033"/>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Julia,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3343</TotalTime>
  <Words>1100</Words>
  <Application>Microsoft Office PowerPoint</Application>
  <PresentationFormat>Affichage à l'écran (4:3)</PresentationFormat>
  <Paragraphs>130</Paragraphs>
  <Slides>42</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42</vt:i4>
      </vt:variant>
    </vt:vector>
  </HeadingPairs>
  <TitlesOfParts>
    <vt:vector size="46" baseType="lpstr">
      <vt:lpstr>Arial</vt:lpstr>
      <vt:lpstr>Monotype Sorts</vt:lpstr>
      <vt:lpstr>Times New Roman</vt:lpstr>
      <vt:lpstr>cvc</vt:lpstr>
      <vt:lpstr>Présentation PowerPoint</vt:lpstr>
      <vt:lpstr>Présentation PowerPoint</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Test de Turing</vt:lpstr>
      <vt:lpstr>Copier la nature ou non</vt:lpstr>
      <vt:lpstr>IA - ML - DL</vt:lpstr>
      <vt:lpstr>Machine Learning</vt:lpstr>
      <vt:lpstr>Machine Learning</vt:lpstr>
      <vt:lpstr>Apprentissage supervisé</vt:lpstr>
      <vt:lpstr>But</vt:lpstr>
      <vt:lpstr>Apprentissage non supervisé ou semi-supervisé</vt:lpstr>
      <vt:lpstr>Exemple</vt:lpstr>
      <vt:lpstr>Graphique</vt:lpstr>
      <vt:lpstr>Régression linéaire</vt:lpstr>
      <vt:lpstr>Classification</vt:lpstr>
      <vt:lpstr>Apprentissage</vt:lpstr>
      <vt:lpstr>Choix du modèle</vt:lpstr>
      <vt:lpstr>Les langages et Frameworks</vt:lpstr>
      <vt:lpstr>Les Frameworks ML et DL en 2019</vt:lpstr>
      <vt:lpstr>Deep Learning</vt:lpstr>
      <vt:lpstr>Neurone</vt:lpstr>
      <vt:lpstr>Neurone</vt:lpstr>
      <vt:lpstr>Réseaux</vt:lpstr>
      <vt:lpstr>Présentation PowerPoint</vt:lpstr>
      <vt:lpstr>Workflow</vt:lpstr>
      <vt:lpstr>Yann Le Cun</vt:lpstr>
      <vt:lpstr>François Chollet</vt:lpstr>
      <vt:lpstr>Les enjeux 1/3</vt:lpstr>
      <vt:lpstr>Les nouvelles sources de données</vt:lpstr>
      <vt:lpstr>Les enjeux 2/3</vt:lpstr>
      <vt:lpstr>Les enjeux 3/3</vt:lpstr>
      <vt:lpstr>Présentation PowerPoint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236</cp:revision>
  <dcterms:created xsi:type="dcterms:W3CDTF">2000-04-10T19:33:12Z</dcterms:created>
  <dcterms:modified xsi:type="dcterms:W3CDTF">2025-06-14T14:25:29Z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